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67" r:id="rId5"/>
    <p:sldId id="261" r:id="rId6"/>
    <p:sldId id="263" r:id="rId7"/>
    <p:sldId id="266"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6"/>
    <p:restoredTop sz="92825"/>
  </p:normalViewPr>
  <p:slideViewPr>
    <p:cSldViewPr snapToGrid="0" snapToObjects="1">
      <p:cViewPr varScale="1">
        <p:scale>
          <a:sx n="141" d="100"/>
          <a:sy n="141" d="100"/>
        </p:scale>
        <p:origin x="11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F7C3B-1679-D248-8BFA-0D4EC050AA07}" type="datetimeFigureOut">
              <a:rPr lang="en-US" smtClean="0"/>
              <a:t>11/7/20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BDAFE-F45A-4645-BE6A-8E524F220BB4}" type="slidenum">
              <a:rPr lang="en-US" smtClean="0"/>
              <a:t>‹#›</a:t>
            </a:fld>
            <a:endParaRPr lang="en-US"/>
          </a:p>
        </p:txBody>
      </p:sp>
    </p:spTree>
    <p:extLst>
      <p:ext uri="{BB962C8B-B14F-4D97-AF65-F5344CB8AC3E}">
        <p14:creationId xmlns:p14="http://schemas.microsoft.com/office/powerpoint/2010/main" val="3085105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BDAFE-F45A-4645-BE6A-8E524F220BB4}" type="slidenum">
              <a:rPr lang="en-US" smtClean="0"/>
              <a:t>1</a:t>
            </a:fld>
            <a:endParaRPr lang="en-US"/>
          </a:p>
        </p:txBody>
      </p:sp>
    </p:spTree>
    <p:extLst>
      <p:ext uri="{BB962C8B-B14F-4D97-AF65-F5344CB8AC3E}">
        <p14:creationId xmlns:p14="http://schemas.microsoft.com/office/powerpoint/2010/main" val="331537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comes to mind when you think about the San Francisco Housing Market?</a:t>
            </a:r>
          </a:p>
          <a:p>
            <a:r>
              <a:rPr lang="en-US" dirty="0"/>
              <a:t>Expensive, exclusive, scarce?</a:t>
            </a:r>
          </a:p>
          <a:p>
            <a:br>
              <a:rPr lang="en-US" dirty="0"/>
            </a:br>
            <a:r>
              <a:rPr lang="en-US" dirty="0"/>
              <a:t>For me at least, the thought of looking for an apartment in one of the most expensive housing markets in the world was daunting. Fresh out of college, even with my job offer in hand, most places seemed out of reach. And I was just looking to rent.</a:t>
            </a:r>
          </a:p>
          <a:p>
            <a:endParaRPr lang="en-US" dirty="0"/>
          </a:p>
          <a:p>
            <a:r>
              <a:rPr lang="en-US" dirty="0"/>
              <a:t>What if you wanted to buy? You’d be entering into a much longer term agreement in just as an expensive market. For first time homebuyers who are brand new to the city, it can be daunting to even pick the right neighborhood, let alone navigate the ins and outs of one of the most important investment decisions you will make. Throw into that the uncertainty of a global pandemic, and you’re pretty much frozen in your tracks.</a:t>
            </a:r>
          </a:p>
          <a:p>
            <a:endParaRPr lang="en-US" dirty="0"/>
          </a:p>
          <a:p>
            <a:r>
              <a:rPr lang="en-US" dirty="0"/>
              <a:t>But it doesn’t have to be that way. Whatever the challenge and uncertainty is, we’re here to help.</a:t>
            </a:r>
          </a:p>
        </p:txBody>
      </p:sp>
      <p:sp>
        <p:nvSpPr>
          <p:cNvPr id="4" name="Slide Number Placeholder 3"/>
          <p:cNvSpPr>
            <a:spLocks noGrp="1"/>
          </p:cNvSpPr>
          <p:nvPr>
            <p:ph type="sldNum" sz="quarter" idx="5"/>
          </p:nvPr>
        </p:nvSpPr>
        <p:spPr/>
        <p:txBody>
          <a:bodyPr/>
          <a:lstStyle/>
          <a:p>
            <a:fld id="{056BDAFE-F45A-4645-BE6A-8E524F220BB4}" type="slidenum">
              <a:rPr lang="en-US" smtClean="0"/>
              <a:t>2</a:t>
            </a:fld>
            <a:endParaRPr lang="en-US"/>
          </a:p>
        </p:txBody>
      </p:sp>
    </p:spTree>
    <p:extLst>
      <p:ext uri="{BB962C8B-B14F-4D97-AF65-F5344CB8AC3E}">
        <p14:creationId xmlns:p14="http://schemas.microsoft.com/office/powerpoint/2010/main" val="4257173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provide you the tools not only for prospective homeowners, but also for prospective landlords who are looking to enter one of the most fast-paced rental markets in the US.</a:t>
            </a:r>
          </a:p>
          <a:p>
            <a:endParaRPr lang="en-US" dirty="0"/>
          </a:p>
          <a:p>
            <a:r>
              <a:rPr lang="en-US" dirty="0"/>
              <a:t>We aim to do this on three fronts:</a:t>
            </a:r>
          </a:p>
          <a:p>
            <a:pPr marL="228600" indent="-228600">
              <a:buAutoNum type="arabicParenR"/>
            </a:pPr>
            <a:r>
              <a:rPr lang="en-US" dirty="0"/>
              <a:t>Making sure the neighborhood you are picking is safe and secure, and the impact that perception has on your future investment’s value</a:t>
            </a:r>
          </a:p>
          <a:p>
            <a:pPr marL="228600" indent="-228600">
              <a:buAutoNum type="arabicParenR"/>
            </a:pPr>
            <a:r>
              <a:rPr lang="en-US" dirty="0"/>
              <a:t>Providing you with relevant information and trends based on current events, with our current spotlight being on the coronavirus</a:t>
            </a:r>
          </a:p>
          <a:p>
            <a:pPr marL="228600" indent="-228600">
              <a:buAutoNum type="arabicParenR"/>
            </a:pPr>
            <a:r>
              <a:rPr lang="en-US" dirty="0"/>
              <a:t>Helping you evaluate your return on investment</a:t>
            </a:r>
          </a:p>
          <a:p>
            <a:pPr marL="228600" indent="-228600">
              <a:buAutoNum type="arabicParenR"/>
            </a:pPr>
            <a:endParaRPr lang="en-US" dirty="0"/>
          </a:p>
          <a:p>
            <a:pPr marL="0" indent="0">
              <a:buNone/>
            </a:pPr>
            <a:r>
              <a:rPr lang="en-US" dirty="0"/>
              <a:t>Lorem Ipsum</a:t>
            </a:r>
          </a:p>
        </p:txBody>
      </p:sp>
      <p:sp>
        <p:nvSpPr>
          <p:cNvPr id="4" name="Slide Number Placeholder 3"/>
          <p:cNvSpPr>
            <a:spLocks noGrp="1"/>
          </p:cNvSpPr>
          <p:nvPr>
            <p:ph type="sldNum" sz="quarter" idx="5"/>
          </p:nvPr>
        </p:nvSpPr>
        <p:spPr/>
        <p:txBody>
          <a:bodyPr/>
          <a:lstStyle/>
          <a:p>
            <a:fld id="{056BDAFE-F45A-4645-BE6A-8E524F220BB4}" type="slidenum">
              <a:rPr lang="en-US" smtClean="0"/>
              <a:t>3</a:t>
            </a:fld>
            <a:endParaRPr lang="en-US"/>
          </a:p>
        </p:txBody>
      </p:sp>
    </p:spTree>
    <p:extLst>
      <p:ext uri="{BB962C8B-B14F-4D97-AF65-F5344CB8AC3E}">
        <p14:creationId xmlns:p14="http://schemas.microsoft.com/office/powerpoint/2010/main" val="2838610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Steven to explain methodology</a:t>
            </a:r>
          </a:p>
        </p:txBody>
      </p:sp>
      <p:sp>
        <p:nvSpPr>
          <p:cNvPr id="4" name="Slide Number Placeholder 3"/>
          <p:cNvSpPr>
            <a:spLocks noGrp="1"/>
          </p:cNvSpPr>
          <p:nvPr>
            <p:ph type="sldNum" sz="quarter" idx="5"/>
          </p:nvPr>
        </p:nvSpPr>
        <p:spPr/>
        <p:txBody>
          <a:bodyPr/>
          <a:lstStyle/>
          <a:p>
            <a:fld id="{056BDAFE-F45A-4645-BE6A-8E524F220BB4}" type="slidenum">
              <a:rPr lang="en-US" smtClean="0"/>
              <a:t>4</a:t>
            </a:fld>
            <a:endParaRPr lang="en-US"/>
          </a:p>
        </p:txBody>
      </p:sp>
    </p:spTree>
    <p:extLst>
      <p:ext uri="{BB962C8B-B14F-4D97-AF65-F5344CB8AC3E}">
        <p14:creationId xmlns:p14="http://schemas.microsoft.com/office/powerpoint/2010/main" val="1186607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Kiel to explain methodology</a:t>
            </a:r>
          </a:p>
        </p:txBody>
      </p:sp>
      <p:sp>
        <p:nvSpPr>
          <p:cNvPr id="4" name="Slide Number Placeholder 3"/>
          <p:cNvSpPr>
            <a:spLocks noGrp="1"/>
          </p:cNvSpPr>
          <p:nvPr>
            <p:ph type="sldNum" sz="quarter" idx="5"/>
          </p:nvPr>
        </p:nvSpPr>
        <p:spPr/>
        <p:txBody>
          <a:bodyPr/>
          <a:lstStyle/>
          <a:p>
            <a:fld id="{056BDAFE-F45A-4645-BE6A-8E524F220BB4}" type="slidenum">
              <a:rPr lang="en-US" smtClean="0"/>
              <a:t>5</a:t>
            </a:fld>
            <a:endParaRPr lang="en-US"/>
          </a:p>
        </p:txBody>
      </p:sp>
    </p:spTree>
    <p:extLst>
      <p:ext uri="{BB962C8B-B14F-4D97-AF65-F5344CB8AC3E}">
        <p14:creationId xmlns:p14="http://schemas.microsoft.com/office/powerpoint/2010/main" val="2619757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Albert to explain methodology</a:t>
            </a:r>
          </a:p>
        </p:txBody>
      </p:sp>
      <p:sp>
        <p:nvSpPr>
          <p:cNvPr id="4" name="Slide Number Placeholder 3"/>
          <p:cNvSpPr>
            <a:spLocks noGrp="1"/>
          </p:cNvSpPr>
          <p:nvPr>
            <p:ph type="sldNum" sz="quarter" idx="5"/>
          </p:nvPr>
        </p:nvSpPr>
        <p:spPr/>
        <p:txBody>
          <a:bodyPr/>
          <a:lstStyle/>
          <a:p>
            <a:fld id="{056BDAFE-F45A-4645-BE6A-8E524F220BB4}" type="slidenum">
              <a:rPr lang="en-US" smtClean="0"/>
              <a:t>6</a:t>
            </a:fld>
            <a:endParaRPr lang="en-US"/>
          </a:p>
        </p:txBody>
      </p:sp>
    </p:spTree>
    <p:extLst>
      <p:ext uri="{BB962C8B-B14F-4D97-AF65-F5344CB8AC3E}">
        <p14:creationId xmlns:p14="http://schemas.microsoft.com/office/powerpoint/2010/main" val="201680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to improve upon current project</a:t>
            </a:r>
          </a:p>
        </p:txBody>
      </p:sp>
      <p:sp>
        <p:nvSpPr>
          <p:cNvPr id="4" name="Slide Number Placeholder 3"/>
          <p:cNvSpPr>
            <a:spLocks noGrp="1"/>
          </p:cNvSpPr>
          <p:nvPr>
            <p:ph type="sldNum" sz="quarter" idx="5"/>
          </p:nvPr>
        </p:nvSpPr>
        <p:spPr/>
        <p:txBody>
          <a:bodyPr/>
          <a:lstStyle/>
          <a:p>
            <a:fld id="{056BDAFE-F45A-4645-BE6A-8E524F220BB4}" type="slidenum">
              <a:rPr lang="en-US" smtClean="0"/>
              <a:t>7</a:t>
            </a:fld>
            <a:endParaRPr lang="en-US"/>
          </a:p>
        </p:txBody>
      </p:sp>
    </p:spTree>
    <p:extLst>
      <p:ext uri="{BB962C8B-B14F-4D97-AF65-F5344CB8AC3E}">
        <p14:creationId xmlns:p14="http://schemas.microsoft.com/office/powerpoint/2010/main" val="97543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BDAFE-F45A-4645-BE6A-8E524F220BB4}" type="slidenum">
              <a:rPr lang="en-US" smtClean="0"/>
              <a:t>8</a:t>
            </a:fld>
            <a:endParaRPr lang="en-US"/>
          </a:p>
        </p:txBody>
      </p:sp>
    </p:spTree>
    <p:extLst>
      <p:ext uri="{BB962C8B-B14F-4D97-AF65-F5344CB8AC3E}">
        <p14:creationId xmlns:p14="http://schemas.microsoft.com/office/powerpoint/2010/main" val="243682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E19B-39E5-DF4A-9CDA-C82417EF33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C99717-F700-C34F-A3BB-1C9259E422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A1358C-BA25-3141-9F49-A68FC3BB7DCB}"/>
              </a:ext>
            </a:extLst>
          </p:cNvPr>
          <p:cNvSpPr>
            <a:spLocks noGrp="1"/>
          </p:cNvSpPr>
          <p:nvPr>
            <p:ph type="dt" sz="half" idx="10"/>
          </p:nvPr>
        </p:nvSpPr>
        <p:spPr/>
        <p:txBody>
          <a:bodyPr/>
          <a:lstStyle/>
          <a:p>
            <a:fld id="{59226C0D-F6DA-FA4A-B130-9E00E267765D}" type="datetimeFigureOut">
              <a:rPr lang="en-US" smtClean="0"/>
              <a:t>11/7/20</a:t>
            </a:fld>
            <a:endParaRPr lang="en-US"/>
          </a:p>
        </p:txBody>
      </p:sp>
      <p:sp>
        <p:nvSpPr>
          <p:cNvPr id="5" name="Footer Placeholder 4">
            <a:extLst>
              <a:ext uri="{FF2B5EF4-FFF2-40B4-BE49-F238E27FC236}">
                <a16:creationId xmlns:a16="http://schemas.microsoft.com/office/drawing/2014/main" id="{54DC2B49-31A4-2A40-AA6B-56074C641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79CEC-F5B2-A84C-A497-197C67567BA5}"/>
              </a:ext>
            </a:extLst>
          </p:cNvPr>
          <p:cNvSpPr>
            <a:spLocks noGrp="1"/>
          </p:cNvSpPr>
          <p:nvPr>
            <p:ph type="sldNum" sz="quarter" idx="12"/>
          </p:nvPr>
        </p:nvSpPr>
        <p:spPr/>
        <p:txBody>
          <a:bodyPr/>
          <a:lstStyle/>
          <a:p>
            <a:fld id="{D583D144-A20A-964D-917C-86E335CFE5A7}" type="slidenum">
              <a:rPr lang="en-US" smtClean="0"/>
              <a:t>‹#›</a:t>
            </a:fld>
            <a:endParaRPr lang="en-US"/>
          </a:p>
        </p:txBody>
      </p:sp>
    </p:spTree>
    <p:extLst>
      <p:ext uri="{BB962C8B-B14F-4D97-AF65-F5344CB8AC3E}">
        <p14:creationId xmlns:p14="http://schemas.microsoft.com/office/powerpoint/2010/main" val="57212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8026-CC11-F44E-8B77-26349EC135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1160B0-2541-724F-9E32-EDBE9A1BC0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D767C-6AF8-2641-9B40-7A0D7069BA56}"/>
              </a:ext>
            </a:extLst>
          </p:cNvPr>
          <p:cNvSpPr>
            <a:spLocks noGrp="1"/>
          </p:cNvSpPr>
          <p:nvPr>
            <p:ph type="dt" sz="half" idx="10"/>
          </p:nvPr>
        </p:nvSpPr>
        <p:spPr/>
        <p:txBody>
          <a:bodyPr/>
          <a:lstStyle/>
          <a:p>
            <a:fld id="{59226C0D-F6DA-FA4A-B130-9E00E267765D}" type="datetimeFigureOut">
              <a:rPr lang="en-US" smtClean="0"/>
              <a:t>11/7/20</a:t>
            </a:fld>
            <a:endParaRPr lang="en-US"/>
          </a:p>
        </p:txBody>
      </p:sp>
      <p:sp>
        <p:nvSpPr>
          <p:cNvPr id="5" name="Footer Placeholder 4">
            <a:extLst>
              <a:ext uri="{FF2B5EF4-FFF2-40B4-BE49-F238E27FC236}">
                <a16:creationId xmlns:a16="http://schemas.microsoft.com/office/drawing/2014/main" id="{AEF9329F-E824-AB4E-9243-C867D8B20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0E471-3059-E845-A3BE-573116E99A92}"/>
              </a:ext>
            </a:extLst>
          </p:cNvPr>
          <p:cNvSpPr>
            <a:spLocks noGrp="1"/>
          </p:cNvSpPr>
          <p:nvPr>
            <p:ph type="sldNum" sz="quarter" idx="12"/>
          </p:nvPr>
        </p:nvSpPr>
        <p:spPr/>
        <p:txBody>
          <a:bodyPr/>
          <a:lstStyle/>
          <a:p>
            <a:fld id="{D583D144-A20A-964D-917C-86E335CFE5A7}" type="slidenum">
              <a:rPr lang="en-US" smtClean="0"/>
              <a:t>‹#›</a:t>
            </a:fld>
            <a:endParaRPr lang="en-US"/>
          </a:p>
        </p:txBody>
      </p:sp>
    </p:spTree>
    <p:extLst>
      <p:ext uri="{BB962C8B-B14F-4D97-AF65-F5344CB8AC3E}">
        <p14:creationId xmlns:p14="http://schemas.microsoft.com/office/powerpoint/2010/main" val="386732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A216F4-2358-5A48-AD52-C814793862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B9C867-8D85-044B-A7BA-F4DE98A894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56B716-7371-BA4E-831C-C422F2FB967C}"/>
              </a:ext>
            </a:extLst>
          </p:cNvPr>
          <p:cNvSpPr>
            <a:spLocks noGrp="1"/>
          </p:cNvSpPr>
          <p:nvPr>
            <p:ph type="dt" sz="half" idx="10"/>
          </p:nvPr>
        </p:nvSpPr>
        <p:spPr/>
        <p:txBody>
          <a:bodyPr/>
          <a:lstStyle/>
          <a:p>
            <a:fld id="{59226C0D-F6DA-FA4A-B130-9E00E267765D}" type="datetimeFigureOut">
              <a:rPr lang="en-US" smtClean="0"/>
              <a:t>11/7/20</a:t>
            </a:fld>
            <a:endParaRPr lang="en-US"/>
          </a:p>
        </p:txBody>
      </p:sp>
      <p:sp>
        <p:nvSpPr>
          <p:cNvPr id="5" name="Footer Placeholder 4">
            <a:extLst>
              <a:ext uri="{FF2B5EF4-FFF2-40B4-BE49-F238E27FC236}">
                <a16:creationId xmlns:a16="http://schemas.microsoft.com/office/drawing/2014/main" id="{19429A5B-BD37-F248-A8AE-4F52F3AB2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3E551-7468-4347-AAB9-BC8034DD64AB}"/>
              </a:ext>
            </a:extLst>
          </p:cNvPr>
          <p:cNvSpPr>
            <a:spLocks noGrp="1"/>
          </p:cNvSpPr>
          <p:nvPr>
            <p:ph type="sldNum" sz="quarter" idx="12"/>
          </p:nvPr>
        </p:nvSpPr>
        <p:spPr/>
        <p:txBody>
          <a:bodyPr/>
          <a:lstStyle/>
          <a:p>
            <a:fld id="{D583D144-A20A-964D-917C-86E335CFE5A7}" type="slidenum">
              <a:rPr lang="en-US" smtClean="0"/>
              <a:t>‹#›</a:t>
            </a:fld>
            <a:endParaRPr lang="en-US"/>
          </a:p>
        </p:txBody>
      </p:sp>
    </p:spTree>
    <p:extLst>
      <p:ext uri="{BB962C8B-B14F-4D97-AF65-F5344CB8AC3E}">
        <p14:creationId xmlns:p14="http://schemas.microsoft.com/office/powerpoint/2010/main" val="3624979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0581B-2270-D845-91D1-05B7E5FBD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6179C-5507-7849-802A-E261CD7426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7277AC-7BB9-4849-BF04-F21C7CFA4B99}"/>
              </a:ext>
            </a:extLst>
          </p:cNvPr>
          <p:cNvSpPr>
            <a:spLocks noGrp="1"/>
          </p:cNvSpPr>
          <p:nvPr>
            <p:ph type="dt" sz="half" idx="10"/>
          </p:nvPr>
        </p:nvSpPr>
        <p:spPr/>
        <p:txBody>
          <a:bodyPr/>
          <a:lstStyle/>
          <a:p>
            <a:fld id="{59226C0D-F6DA-FA4A-B130-9E00E267765D}" type="datetimeFigureOut">
              <a:rPr lang="en-US" smtClean="0"/>
              <a:t>11/7/20</a:t>
            </a:fld>
            <a:endParaRPr lang="en-US"/>
          </a:p>
        </p:txBody>
      </p:sp>
      <p:sp>
        <p:nvSpPr>
          <p:cNvPr id="5" name="Footer Placeholder 4">
            <a:extLst>
              <a:ext uri="{FF2B5EF4-FFF2-40B4-BE49-F238E27FC236}">
                <a16:creationId xmlns:a16="http://schemas.microsoft.com/office/drawing/2014/main" id="{001DA34A-F299-9648-8052-F4A049893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99A1A-2DDD-B84D-924C-C747E5DB66EA}"/>
              </a:ext>
            </a:extLst>
          </p:cNvPr>
          <p:cNvSpPr>
            <a:spLocks noGrp="1"/>
          </p:cNvSpPr>
          <p:nvPr>
            <p:ph type="sldNum" sz="quarter" idx="12"/>
          </p:nvPr>
        </p:nvSpPr>
        <p:spPr/>
        <p:txBody>
          <a:bodyPr/>
          <a:lstStyle/>
          <a:p>
            <a:fld id="{D583D144-A20A-964D-917C-86E335CFE5A7}" type="slidenum">
              <a:rPr lang="en-US" smtClean="0"/>
              <a:t>‹#›</a:t>
            </a:fld>
            <a:endParaRPr lang="en-US"/>
          </a:p>
        </p:txBody>
      </p:sp>
    </p:spTree>
    <p:extLst>
      <p:ext uri="{BB962C8B-B14F-4D97-AF65-F5344CB8AC3E}">
        <p14:creationId xmlns:p14="http://schemas.microsoft.com/office/powerpoint/2010/main" val="1173721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0C64-A1CE-0A49-A9C8-0B9615CB08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D978E3-1D8E-394A-8E00-4385560B7F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6CB078-98EF-2F4F-809D-87E06398561B}"/>
              </a:ext>
            </a:extLst>
          </p:cNvPr>
          <p:cNvSpPr>
            <a:spLocks noGrp="1"/>
          </p:cNvSpPr>
          <p:nvPr>
            <p:ph type="dt" sz="half" idx="10"/>
          </p:nvPr>
        </p:nvSpPr>
        <p:spPr/>
        <p:txBody>
          <a:bodyPr/>
          <a:lstStyle/>
          <a:p>
            <a:fld id="{59226C0D-F6DA-FA4A-B130-9E00E267765D}" type="datetimeFigureOut">
              <a:rPr lang="en-US" smtClean="0"/>
              <a:t>11/7/20</a:t>
            </a:fld>
            <a:endParaRPr lang="en-US"/>
          </a:p>
        </p:txBody>
      </p:sp>
      <p:sp>
        <p:nvSpPr>
          <p:cNvPr id="5" name="Footer Placeholder 4">
            <a:extLst>
              <a:ext uri="{FF2B5EF4-FFF2-40B4-BE49-F238E27FC236}">
                <a16:creationId xmlns:a16="http://schemas.microsoft.com/office/drawing/2014/main" id="{499FF6E8-CD46-AF40-B690-1F212F581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6D241-D5FD-9E40-B849-17091B7FB3D4}"/>
              </a:ext>
            </a:extLst>
          </p:cNvPr>
          <p:cNvSpPr>
            <a:spLocks noGrp="1"/>
          </p:cNvSpPr>
          <p:nvPr>
            <p:ph type="sldNum" sz="quarter" idx="12"/>
          </p:nvPr>
        </p:nvSpPr>
        <p:spPr/>
        <p:txBody>
          <a:bodyPr/>
          <a:lstStyle/>
          <a:p>
            <a:fld id="{D583D144-A20A-964D-917C-86E335CFE5A7}" type="slidenum">
              <a:rPr lang="en-US" smtClean="0"/>
              <a:t>‹#›</a:t>
            </a:fld>
            <a:endParaRPr lang="en-US"/>
          </a:p>
        </p:txBody>
      </p:sp>
    </p:spTree>
    <p:extLst>
      <p:ext uri="{BB962C8B-B14F-4D97-AF65-F5344CB8AC3E}">
        <p14:creationId xmlns:p14="http://schemas.microsoft.com/office/powerpoint/2010/main" val="461310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4FF7-F685-9B4F-A821-58D631572E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64E1C5-60FA-454B-9B8A-5E27556AD1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31CDAC-E5AA-2442-AC16-9FFE5FA638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222FA0-FB29-1D47-B5B9-A1D558DB7A8D}"/>
              </a:ext>
            </a:extLst>
          </p:cNvPr>
          <p:cNvSpPr>
            <a:spLocks noGrp="1"/>
          </p:cNvSpPr>
          <p:nvPr>
            <p:ph type="dt" sz="half" idx="10"/>
          </p:nvPr>
        </p:nvSpPr>
        <p:spPr/>
        <p:txBody>
          <a:bodyPr/>
          <a:lstStyle/>
          <a:p>
            <a:fld id="{59226C0D-F6DA-FA4A-B130-9E00E267765D}" type="datetimeFigureOut">
              <a:rPr lang="en-US" smtClean="0"/>
              <a:t>11/7/20</a:t>
            </a:fld>
            <a:endParaRPr lang="en-US"/>
          </a:p>
        </p:txBody>
      </p:sp>
      <p:sp>
        <p:nvSpPr>
          <p:cNvPr id="6" name="Footer Placeholder 5">
            <a:extLst>
              <a:ext uri="{FF2B5EF4-FFF2-40B4-BE49-F238E27FC236}">
                <a16:creationId xmlns:a16="http://schemas.microsoft.com/office/drawing/2014/main" id="{3A0EB251-1072-FE44-81A1-B75774776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CF0D2-2476-B14E-9C46-D091E5A9A234}"/>
              </a:ext>
            </a:extLst>
          </p:cNvPr>
          <p:cNvSpPr>
            <a:spLocks noGrp="1"/>
          </p:cNvSpPr>
          <p:nvPr>
            <p:ph type="sldNum" sz="quarter" idx="12"/>
          </p:nvPr>
        </p:nvSpPr>
        <p:spPr/>
        <p:txBody>
          <a:bodyPr/>
          <a:lstStyle/>
          <a:p>
            <a:fld id="{D583D144-A20A-964D-917C-86E335CFE5A7}" type="slidenum">
              <a:rPr lang="en-US" smtClean="0"/>
              <a:t>‹#›</a:t>
            </a:fld>
            <a:endParaRPr lang="en-US"/>
          </a:p>
        </p:txBody>
      </p:sp>
    </p:spTree>
    <p:extLst>
      <p:ext uri="{BB962C8B-B14F-4D97-AF65-F5344CB8AC3E}">
        <p14:creationId xmlns:p14="http://schemas.microsoft.com/office/powerpoint/2010/main" val="2797232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830F-9989-BA4A-85EA-DED0A9E9F0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B5C250-12D9-3946-9136-00C2C082EF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E83BB1-91B9-0A41-9945-0D9B8504FF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9863CC-4EE5-8346-BE03-66FEF92F4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E83298-553F-3546-9735-BAACEA6651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08550D-66E9-3A47-8570-43BC7FF762E7}"/>
              </a:ext>
            </a:extLst>
          </p:cNvPr>
          <p:cNvSpPr>
            <a:spLocks noGrp="1"/>
          </p:cNvSpPr>
          <p:nvPr>
            <p:ph type="dt" sz="half" idx="10"/>
          </p:nvPr>
        </p:nvSpPr>
        <p:spPr/>
        <p:txBody>
          <a:bodyPr/>
          <a:lstStyle/>
          <a:p>
            <a:fld id="{59226C0D-F6DA-FA4A-B130-9E00E267765D}" type="datetimeFigureOut">
              <a:rPr lang="en-US" smtClean="0"/>
              <a:t>11/7/20</a:t>
            </a:fld>
            <a:endParaRPr lang="en-US"/>
          </a:p>
        </p:txBody>
      </p:sp>
      <p:sp>
        <p:nvSpPr>
          <p:cNvPr id="8" name="Footer Placeholder 7">
            <a:extLst>
              <a:ext uri="{FF2B5EF4-FFF2-40B4-BE49-F238E27FC236}">
                <a16:creationId xmlns:a16="http://schemas.microsoft.com/office/drawing/2014/main" id="{4BDD2659-3795-5542-880F-B4F9D06F81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D2670-CE41-5542-8265-AB5B96316915}"/>
              </a:ext>
            </a:extLst>
          </p:cNvPr>
          <p:cNvSpPr>
            <a:spLocks noGrp="1"/>
          </p:cNvSpPr>
          <p:nvPr>
            <p:ph type="sldNum" sz="quarter" idx="12"/>
          </p:nvPr>
        </p:nvSpPr>
        <p:spPr/>
        <p:txBody>
          <a:bodyPr/>
          <a:lstStyle/>
          <a:p>
            <a:fld id="{D583D144-A20A-964D-917C-86E335CFE5A7}" type="slidenum">
              <a:rPr lang="en-US" smtClean="0"/>
              <a:t>‹#›</a:t>
            </a:fld>
            <a:endParaRPr lang="en-US"/>
          </a:p>
        </p:txBody>
      </p:sp>
    </p:spTree>
    <p:extLst>
      <p:ext uri="{BB962C8B-B14F-4D97-AF65-F5344CB8AC3E}">
        <p14:creationId xmlns:p14="http://schemas.microsoft.com/office/powerpoint/2010/main" val="2443466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FE10-AF0F-034E-B408-46FA364ADF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9ABAD2-1C8F-5045-A555-172C1F36D785}"/>
              </a:ext>
            </a:extLst>
          </p:cNvPr>
          <p:cNvSpPr>
            <a:spLocks noGrp="1"/>
          </p:cNvSpPr>
          <p:nvPr>
            <p:ph type="dt" sz="half" idx="10"/>
          </p:nvPr>
        </p:nvSpPr>
        <p:spPr/>
        <p:txBody>
          <a:bodyPr/>
          <a:lstStyle/>
          <a:p>
            <a:fld id="{59226C0D-F6DA-FA4A-B130-9E00E267765D}" type="datetimeFigureOut">
              <a:rPr lang="en-US" smtClean="0"/>
              <a:t>11/7/20</a:t>
            </a:fld>
            <a:endParaRPr lang="en-US"/>
          </a:p>
        </p:txBody>
      </p:sp>
      <p:sp>
        <p:nvSpPr>
          <p:cNvPr id="4" name="Footer Placeholder 3">
            <a:extLst>
              <a:ext uri="{FF2B5EF4-FFF2-40B4-BE49-F238E27FC236}">
                <a16:creationId xmlns:a16="http://schemas.microsoft.com/office/drawing/2014/main" id="{62E7B6A3-2FEE-6346-B704-EAB05DEB69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F89693-D2AE-4B4E-B86D-21596A963416}"/>
              </a:ext>
            </a:extLst>
          </p:cNvPr>
          <p:cNvSpPr>
            <a:spLocks noGrp="1"/>
          </p:cNvSpPr>
          <p:nvPr>
            <p:ph type="sldNum" sz="quarter" idx="12"/>
          </p:nvPr>
        </p:nvSpPr>
        <p:spPr/>
        <p:txBody>
          <a:bodyPr/>
          <a:lstStyle/>
          <a:p>
            <a:fld id="{D583D144-A20A-964D-917C-86E335CFE5A7}" type="slidenum">
              <a:rPr lang="en-US" smtClean="0"/>
              <a:t>‹#›</a:t>
            </a:fld>
            <a:endParaRPr lang="en-US"/>
          </a:p>
        </p:txBody>
      </p:sp>
    </p:spTree>
    <p:extLst>
      <p:ext uri="{BB962C8B-B14F-4D97-AF65-F5344CB8AC3E}">
        <p14:creationId xmlns:p14="http://schemas.microsoft.com/office/powerpoint/2010/main" val="2420817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B8679B-B8ED-6640-8E60-598EDE4AB6A2}"/>
              </a:ext>
            </a:extLst>
          </p:cNvPr>
          <p:cNvSpPr>
            <a:spLocks noGrp="1"/>
          </p:cNvSpPr>
          <p:nvPr>
            <p:ph type="dt" sz="half" idx="10"/>
          </p:nvPr>
        </p:nvSpPr>
        <p:spPr/>
        <p:txBody>
          <a:bodyPr/>
          <a:lstStyle/>
          <a:p>
            <a:fld id="{59226C0D-F6DA-FA4A-B130-9E00E267765D}" type="datetimeFigureOut">
              <a:rPr lang="en-US" smtClean="0"/>
              <a:t>11/7/20</a:t>
            </a:fld>
            <a:endParaRPr lang="en-US"/>
          </a:p>
        </p:txBody>
      </p:sp>
      <p:sp>
        <p:nvSpPr>
          <p:cNvPr id="3" name="Footer Placeholder 2">
            <a:extLst>
              <a:ext uri="{FF2B5EF4-FFF2-40B4-BE49-F238E27FC236}">
                <a16:creationId xmlns:a16="http://schemas.microsoft.com/office/drawing/2014/main" id="{71B38ECA-B113-0C48-8303-3C42C9B405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F6C7BA-CE1E-2A46-95B3-EE07EE6570BB}"/>
              </a:ext>
            </a:extLst>
          </p:cNvPr>
          <p:cNvSpPr>
            <a:spLocks noGrp="1"/>
          </p:cNvSpPr>
          <p:nvPr>
            <p:ph type="sldNum" sz="quarter" idx="12"/>
          </p:nvPr>
        </p:nvSpPr>
        <p:spPr/>
        <p:txBody>
          <a:bodyPr/>
          <a:lstStyle/>
          <a:p>
            <a:fld id="{D583D144-A20A-964D-917C-86E335CFE5A7}" type="slidenum">
              <a:rPr lang="en-US" smtClean="0"/>
              <a:t>‹#›</a:t>
            </a:fld>
            <a:endParaRPr lang="en-US"/>
          </a:p>
        </p:txBody>
      </p:sp>
    </p:spTree>
    <p:extLst>
      <p:ext uri="{BB962C8B-B14F-4D97-AF65-F5344CB8AC3E}">
        <p14:creationId xmlns:p14="http://schemas.microsoft.com/office/powerpoint/2010/main" val="3191021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D2E8B-7FA0-7F4A-A6A1-9B4D91B7DF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A0ADA3-0EF3-2641-B896-F19F913D13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A4BE75-CE97-7E4D-9958-24DBABD161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75F0E1-D5C4-AE4C-8EB2-FF8E4F02C0AA}"/>
              </a:ext>
            </a:extLst>
          </p:cNvPr>
          <p:cNvSpPr>
            <a:spLocks noGrp="1"/>
          </p:cNvSpPr>
          <p:nvPr>
            <p:ph type="dt" sz="half" idx="10"/>
          </p:nvPr>
        </p:nvSpPr>
        <p:spPr/>
        <p:txBody>
          <a:bodyPr/>
          <a:lstStyle/>
          <a:p>
            <a:fld id="{59226C0D-F6DA-FA4A-B130-9E00E267765D}" type="datetimeFigureOut">
              <a:rPr lang="en-US" smtClean="0"/>
              <a:t>11/7/20</a:t>
            </a:fld>
            <a:endParaRPr lang="en-US"/>
          </a:p>
        </p:txBody>
      </p:sp>
      <p:sp>
        <p:nvSpPr>
          <p:cNvPr id="6" name="Footer Placeholder 5">
            <a:extLst>
              <a:ext uri="{FF2B5EF4-FFF2-40B4-BE49-F238E27FC236}">
                <a16:creationId xmlns:a16="http://schemas.microsoft.com/office/drawing/2014/main" id="{8BE50E6D-7A54-6946-ACE8-4F92CA3D49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68A1A9-2CA2-3441-9637-7AD5A4FD6F41}"/>
              </a:ext>
            </a:extLst>
          </p:cNvPr>
          <p:cNvSpPr>
            <a:spLocks noGrp="1"/>
          </p:cNvSpPr>
          <p:nvPr>
            <p:ph type="sldNum" sz="quarter" idx="12"/>
          </p:nvPr>
        </p:nvSpPr>
        <p:spPr/>
        <p:txBody>
          <a:bodyPr/>
          <a:lstStyle/>
          <a:p>
            <a:fld id="{D583D144-A20A-964D-917C-86E335CFE5A7}" type="slidenum">
              <a:rPr lang="en-US" smtClean="0"/>
              <a:t>‹#›</a:t>
            </a:fld>
            <a:endParaRPr lang="en-US"/>
          </a:p>
        </p:txBody>
      </p:sp>
    </p:spTree>
    <p:extLst>
      <p:ext uri="{BB962C8B-B14F-4D97-AF65-F5344CB8AC3E}">
        <p14:creationId xmlns:p14="http://schemas.microsoft.com/office/powerpoint/2010/main" val="2322877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4B6F-E4AB-F845-BF57-1A36C87F88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57918D-D806-424A-B1F8-7B22263AB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699159-A8D5-5C46-A9C7-572A97886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3D0BD-B075-5146-852A-884DA82E1C96}"/>
              </a:ext>
            </a:extLst>
          </p:cNvPr>
          <p:cNvSpPr>
            <a:spLocks noGrp="1"/>
          </p:cNvSpPr>
          <p:nvPr>
            <p:ph type="dt" sz="half" idx="10"/>
          </p:nvPr>
        </p:nvSpPr>
        <p:spPr/>
        <p:txBody>
          <a:bodyPr/>
          <a:lstStyle/>
          <a:p>
            <a:fld id="{59226C0D-F6DA-FA4A-B130-9E00E267765D}" type="datetimeFigureOut">
              <a:rPr lang="en-US" smtClean="0"/>
              <a:t>11/7/20</a:t>
            </a:fld>
            <a:endParaRPr lang="en-US"/>
          </a:p>
        </p:txBody>
      </p:sp>
      <p:sp>
        <p:nvSpPr>
          <p:cNvPr id="6" name="Footer Placeholder 5">
            <a:extLst>
              <a:ext uri="{FF2B5EF4-FFF2-40B4-BE49-F238E27FC236}">
                <a16:creationId xmlns:a16="http://schemas.microsoft.com/office/drawing/2014/main" id="{76FE0352-D762-C045-8A3D-498F9B508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26E8F-16A8-B24D-A8C4-2840AD64D84B}"/>
              </a:ext>
            </a:extLst>
          </p:cNvPr>
          <p:cNvSpPr>
            <a:spLocks noGrp="1"/>
          </p:cNvSpPr>
          <p:nvPr>
            <p:ph type="sldNum" sz="quarter" idx="12"/>
          </p:nvPr>
        </p:nvSpPr>
        <p:spPr/>
        <p:txBody>
          <a:bodyPr/>
          <a:lstStyle/>
          <a:p>
            <a:fld id="{D583D144-A20A-964D-917C-86E335CFE5A7}" type="slidenum">
              <a:rPr lang="en-US" smtClean="0"/>
              <a:t>‹#›</a:t>
            </a:fld>
            <a:endParaRPr lang="en-US"/>
          </a:p>
        </p:txBody>
      </p:sp>
    </p:spTree>
    <p:extLst>
      <p:ext uri="{BB962C8B-B14F-4D97-AF65-F5344CB8AC3E}">
        <p14:creationId xmlns:p14="http://schemas.microsoft.com/office/powerpoint/2010/main" val="319771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E2CC0-2B45-574A-981B-21BFE24E0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1FA3BB-5A5E-684B-9D64-EA272FEE5B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C0FC9-3744-AC49-9FDD-9363F3B4EB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26C0D-F6DA-FA4A-B130-9E00E267765D}" type="datetimeFigureOut">
              <a:rPr lang="en-US" smtClean="0"/>
              <a:t>11/7/20</a:t>
            </a:fld>
            <a:endParaRPr lang="en-US"/>
          </a:p>
        </p:txBody>
      </p:sp>
      <p:sp>
        <p:nvSpPr>
          <p:cNvPr id="5" name="Footer Placeholder 4">
            <a:extLst>
              <a:ext uri="{FF2B5EF4-FFF2-40B4-BE49-F238E27FC236}">
                <a16:creationId xmlns:a16="http://schemas.microsoft.com/office/drawing/2014/main" id="{06A24F1D-49EB-8D4C-9C6B-EEB606A7C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4948D7-2768-4446-B37C-087D2A2320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3D144-A20A-964D-917C-86E335CFE5A7}" type="slidenum">
              <a:rPr lang="en-US" smtClean="0"/>
              <a:t>‹#›</a:t>
            </a:fld>
            <a:endParaRPr lang="en-US"/>
          </a:p>
        </p:txBody>
      </p:sp>
    </p:spTree>
    <p:extLst>
      <p:ext uri="{BB962C8B-B14F-4D97-AF65-F5344CB8AC3E}">
        <p14:creationId xmlns:p14="http://schemas.microsoft.com/office/powerpoint/2010/main" val="876034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ridge over a body of water&#10;&#10;Description automatically generated">
            <a:extLst>
              <a:ext uri="{FF2B5EF4-FFF2-40B4-BE49-F238E27FC236}">
                <a16:creationId xmlns:a16="http://schemas.microsoft.com/office/drawing/2014/main" id="{FCA9343E-275C-D846-9D50-E7C4C31CE6B7}"/>
              </a:ext>
            </a:extLst>
          </p:cNvPr>
          <p:cNvPicPr>
            <a:picLocks noChangeAspect="1"/>
          </p:cNvPicPr>
          <p:nvPr/>
        </p:nvPicPr>
        <p:blipFill rotWithShape="1">
          <a:blip r:embed="rId3"/>
          <a:srcRect b="16438"/>
          <a:stretch/>
        </p:blipFill>
        <p:spPr>
          <a:xfrm>
            <a:off x="1365414" y="1127343"/>
            <a:ext cx="10287890" cy="5730657"/>
          </a:xfrm>
          <a:prstGeom prst="rect">
            <a:avLst/>
          </a:prstGeom>
        </p:spPr>
      </p:pic>
      <p:pic>
        <p:nvPicPr>
          <p:cNvPr id="5" name="Picture 4" descr="A picture containing sitting, dark, light, star&#10;&#10;Description automatically generated">
            <a:extLst>
              <a:ext uri="{FF2B5EF4-FFF2-40B4-BE49-F238E27FC236}">
                <a16:creationId xmlns:a16="http://schemas.microsoft.com/office/drawing/2014/main" id="{22256BE8-AAB7-8946-B57B-65F7CDD63A5E}"/>
              </a:ext>
            </a:extLst>
          </p:cNvPr>
          <p:cNvPicPr>
            <a:picLocks noChangeAspect="1"/>
          </p:cNvPicPr>
          <p:nvPr/>
        </p:nvPicPr>
        <p:blipFill>
          <a:blip r:embed="rId4"/>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1CAB1568-87AD-BE4E-AA1A-B337F2B99551}"/>
              </a:ext>
            </a:extLst>
          </p:cNvPr>
          <p:cNvSpPr/>
          <p:nvPr/>
        </p:nvSpPr>
        <p:spPr>
          <a:xfrm>
            <a:off x="1365414" y="1127343"/>
            <a:ext cx="10287891" cy="5730657"/>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Icon&#10;&#10;Description automatically generated">
            <a:extLst>
              <a:ext uri="{FF2B5EF4-FFF2-40B4-BE49-F238E27FC236}">
                <a16:creationId xmlns:a16="http://schemas.microsoft.com/office/drawing/2014/main" id="{95DAD42D-7248-1B4D-92F5-F28AA94D5552}"/>
              </a:ext>
            </a:extLst>
          </p:cNvPr>
          <p:cNvPicPr>
            <a:picLocks noChangeAspect="1"/>
          </p:cNvPicPr>
          <p:nvPr/>
        </p:nvPicPr>
        <p:blipFill>
          <a:blip r:embed="rId5"/>
          <a:stretch>
            <a:fillRect/>
          </a:stretch>
        </p:blipFill>
        <p:spPr>
          <a:xfrm>
            <a:off x="7314232" y="1677466"/>
            <a:ext cx="1742086" cy="1890801"/>
          </a:xfrm>
          <a:prstGeom prst="rect">
            <a:avLst/>
          </a:prstGeom>
        </p:spPr>
      </p:pic>
      <p:pic>
        <p:nvPicPr>
          <p:cNvPr id="22" name="Picture 21" descr="Icon&#10;&#10;Description automatically generated">
            <a:extLst>
              <a:ext uri="{FF2B5EF4-FFF2-40B4-BE49-F238E27FC236}">
                <a16:creationId xmlns:a16="http://schemas.microsoft.com/office/drawing/2014/main" id="{5D60D347-0F1F-7342-9264-8A7409B6D6F3}"/>
              </a:ext>
            </a:extLst>
          </p:cNvPr>
          <p:cNvPicPr>
            <a:picLocks noChangeAspect="1"/>
          </p:cNvPicPr>
          <p:nvPr/>
        </p:nvPicPr>
        <p:blipFill>
          <a:blip r:embed="rId6"/>
          <a:stretch>
            <a:fillRect/>
          </a:stretch>
        </p:blipFill>
        <p:spPr>
          <a:xfrm>
            <a:off x="3381669" y="1708443"/>
            <a:ext cx="1916308" cy="1895922"/>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A37BE9AF-FF0C-4840-9AA7-548F1EFDACA7}"/>
              </a:ext>
            </a:extLst>
          </p:cNvPr>
          <p:cNvPicPr>
            <a:picLocks noChangeAspect="1"/>
          </p:cNvPicPr>
          <p:nvPr/>
        </p:nvPicPr>
        <p:blipFill>
          <a:blip r:embed="rId7"/>
          <a:stretch>
            <a:fillRect/>
          </a:stretch>
        </p:blipFill>
        <p:spPr>
          <a:xfrm>
            <a:off x="3958747" y="3728291"/>
            <a:ext cx="4299558" cy="1233786"/>
          </a:xfrm>
          <a:prstGeom prst="rect">
            <a:avLst/>
          </a:prstGeom>
        </p:spPr>
      </p:pic>
    </p:spTree>
    <p:extLst>
      <p:ext uri="{BB962C8B-B14F-4D97-AF65-F5344CB8AC3E}">
        <p14:creationId xmlns:p14="http://schemas.microsoft.com/office/powerpoint/2010/main" val="283023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city&#10;&#10;Description automatically generated">
            <a:extLst>
              <a:ext uri="{FF2B5EF4-FFF2-40B4-BE49-F238E27FC236}">
                <a16:creationId xmlns:a16="http://schemas.microsoft.com/office/drawing/2014/main" id="{57DE2AB3-1560-F640-8D52-AD1EC1B17ED3}"/>
              </a:ext>
            </a:extLst>
          </p:cNvPr>
          <p:cNvPicPr>
            <a:picLocks noChangeAspect="1"/>
          </p:cNvPicPr>
          <p:nvPr/>
        </p:nvPicPr>
        <p:blipFill>
          <a:blip r:embed="rId3"/>
          <a:stretch>
            <a:fillRect/>
          </a:stretch>
        </p:blipFill>
        <p:spPr>
          <a:xfrm>
            <a:off x="0" y="0"/>
            <a:ext cx="5414140" cy="6858000"/>
          </a:xfrm>
          <a:prstGeom prst="rect">
            <a:avLst/>
          </a:prstGeom>
        </p:spPr>
      </p:pic>
      <p:sp>
        <p:nvSpPr>
          <p:cNvPr id="6" name="TextBox 5">
            <a:extLst>
              <a:ext uri="{FF2B5EF4-FFF2-40B4-BE49-F238E27FC236}">
                <a16:creationId xmlns:a16="http://schemas.microsoft.com/office/drawing/2014/main" id="{350C89FC-DF0B-6D48-9516-D2B621B5396C}"/>
              </a:ext>
            </a:extLst>
          </p:cNvPr>
          <p:cNvSpPr txBox="1"/>
          <p:nvPr/>
        </p:nvSpPr>
        <p:spPr>
          <a:xfrm>
            <a:off x="6096000" y="3167390"/>
            <a:ext cx="5607176" cy="523220"/>
          </a:xfrm>
          <a:prstGeom prst="rect">
            <a:avLst/>
          </a:prstGeom>
          <a:noFill/>
        </p:spPr>
        <p:txBody>
          <a:bodyPr wrap="none" rtlCol="0">
            <a:spAutoFit/>
          </a:bodyPr>
          <a:lstStyle/>
          <a:p>
            <a:r>
              <a:rPr lang="en-US" sz="2800" b="1" dirty="0">
                <a:latin typeface="Athelas" panose="02000503000000020003" pitchFamily="2" charset="77"/>
                <a:cs typeface="Times New Roman" panose="02020603050405020304" pitchFamily="18" charset="0"/>
              </a:rPr>
              <a:t>The San Francisco Housing Market</a:t>
            </a:r>
          </a:p>
        </p:txBody>
      </p:sp>
    </p:spTree>
    <p:extLst>
      <p:ext uri="{BB962C8B-B14F-4D97-AF65-F5344CB8AC3E}">
        <p14:creationId xmlns:p14="http://schemas.microsoft.com/office/powerpoint/2010/main" val="3430851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close up of a busy city street&#10;&#10;Description automatically generated">
            <a:extLst>
              <a:ext uri="{FF2B5EF4-FFF2-40B4-BE49-F238E27FC236}">
                <a16:creationId xmlns:a16="http://schemas.microsoft.com/office/drawing/2014/main" id="{608346CA-1DD5-684F-A285-EE3E9FE02D3E}"/>
              </a:ext>
            </a:extLst>
          </p:cNvPr>
          <p:cNvPicPr>
            <a:picLocks noChangeAspect="1"/>
          </p:cNvPicPr>
          <p:nvPr/>
        </p:nvPicPr>
        <p:blipFill rotWithShape="1">
          <a:blip r:embed="rId3"/>
          <a:srcRect l="13424" r="13424"/>
          <a:stretch/>
        </p:blipFill>
        <p:spPr>
          <a:xfrm>
            <a:off x="-1" y="-2"/>
            <a:ext cx="4012441" cy="6858000"/>
          </a:xfrm>
          <a:prstGeom prst="rect">
            <a:avLst/>
          </a:prstGeom>
        </p:spPr>
      </p:pic>
      <p:pic>
        <p:nvPicPr>
          <p:cNvPr id="3" name="Picture 2" descr="A picture containing indoor, table, wooden, sitting&#10;&#10;Description automatically generated">
            <a:extLst>
              <a:ext uri="{FF2B5EF4-FFF2-40B4-BE49-F238E27FC236}">
                <a16:creationId xmlns:a16="http://schemas.microsoft.com/office/drawing/2014/main" id="{DD2FC16D-7235-6748-87F0-9AC9B9F1AE56}"/>
              </a:ext>
            </a:extLst>
          </p:cNvPr>
          <p:cNvPicPr>
            <a:picLocks noChangeAspect="1"/>
          </p:cNvPicPr>
          <p:nvPr/>
        </p:nvPicPr>
        <p:blipFill rotWithShape="1">
          <a:blip r:embed="rId4"/>
          <a:srcRect l="28980" r="27088"/>
          <a:stretch/>
        </p:blipFill>
        <p:spPr>
          <a:xfrm>
            <a:off x="8179558" y="0"/>
            <a:ext cx="4012442" cy="6858000"/>
          </a:xfrm>
          <a:prstGeom prst="rect">
            <a:avLst/>
          </a:prstGeom>
        </p:spPr>
      </p:pic>
      <p:pic>
        <p:nvPicPr>
          <p:cNvPr id="7" name="Picture 6" descr="A picture containing wooden, table, indoor, sitting&#10;&#10;Description automatically generated">
            <a:extLst>
              <a:ext uri="{FF2B5EF4-FFF2-40B4-BE49-F238E27FC236}">
                <a16:creationId xmlns:a16="http://schemas.microsoft.com/office/drawing/2014/main" id="{2FCFF629-B87C-6742-A7FD-0341CF203C18}"/>
              </a:ext>
            </a:extLst>
          </p:cNvPr>
          <p:cNvPicPr>
            <a:picLocks noChangeAspect="1"/>
          </p:cNvPicPr>
          <p:nvPr/>
        </p:nvPicPr>
        <p:blipFill rotWithShape="1">
          <a:blip r:embed="rId5"/>
          <a:srcRect l="4489" r="4489"/>
          <a:stretch/>
        </p:blipFill>
        <p:spPr>
          <a:xfrm>
            <a:off x="4012442" y="0"/>
            <a:ext cx="4167116" cy="6858000"/>
          </a:xfrm>
          <a:prstGeom prst="rect">
            <a:avLst/>
          </a:prstGeom>
        </p:spPr>
      </p:pic>
      <p:sp>
        <p:nvSpPr>
          <p:cNvPr id="8" name="Rectangle 7">
            <a:extLst>
              <a:ext uri="{FF2B5EF4-FFF2-40B4-BE49-F238E27FC236}">
                <a16:creationId xmlns:a16="http://schemas.microsoft.com/office/drawing/2014/main" id="{434DDC59-7B5B-0B43-AEF2-6920A5026309}"/>
              </a:ext>
            </a:extLst>
          </p:cNvPr>
          <p:cNvSpPr/>
          <p:nvPr/>
        </p:nvSpPr>
        <p:spPr>
          <a:xfrm>
            <a:off x="-1" y="-4"/>
            <a:ext cx="12192000" cy="6858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3A3A3AC6-FE1B-4D4E-92F5-8F8883EFDB58}"/>
              </a:ext>
            </a:extLst>
          </p:cNvPr>
          <p:cNvPicPr>
            <a:picLocks noChangeAspect="1"/>
          </p:cNvPicPr>
          <p:nvPr/>
        </p:nvPicPr>
        <p:blipFill>
          <a:blip r:embed="rId6"/>
          <a:stretch>
            <a:fillRect/>
          </a:stretch>
        </p:blipFill>
        <p:spPr>
          <a:xfrm>
            <a:off x="4468504" y="1801504"/>
            <a:ext cx="3254991" cy="3254991"/>
          </a:xfrm>
          <a:prstGeom prst="rect">
            <a:avLst/>
          </a:prstGeom>
        </p:spPr>
      </p:pic>
      <p:pic>
        <p:nvPicPr>
          <p:cNvPr id="14" name="Picture 13" descr="Icon&#10;&#10;Description automatically generated">
            <a:extLst>
              <a:ext uri="{FF2B5EF4-FFF2-40B4-BE49-F238E27FC236}">
                <a16:creationId xmlns:a16="http://schemas.microsoft.com/office/drawing/2014/main" id="{5D211743-4461-C646-A2A0-8CC183626245}"/>
              </a:ext>
            </a:extLst>
          </p:cNvPr>
          <p:cNvPicPr>
            <a:picLocks noChangeAspect="1"/>
          </p:cNvPicPr>
          <p:nvPr/>
        </p:nvPicPr>
        <p:blipFill>
          <a:blip r:embed="rId7"/>
          <a:stretch>
            <a:fillRect/>
          </a:stretch>
        </p:blipFill>
        <p:spPr>
          <a:xfrm>
            <a:off x="8558283" y="1801503"/>
            <a:ext cx="3254991" cy="3254991"/>
          </a:xfrm>
          <a:prstGeom prst="rect">
            <a:avLst/>
          </a:prstGeom>
        </p:spPr>
      </p:pic>
      <p:sp>
        <p:nvSpPr>
          <p:cNvPr id="15" name="TextBox 14">
            <a:extLst>
              <a:ext uri="{FF2B5EF4-FFF2-40B4-BE49-F238E27FC236}">
                <a16:creationId xmlns:a16="http://schemas.microsoft.com/office/drawing/2014/main" id="{2D8087F7-B786-3444-AFD0-3F01DB75596C}"/>
              </a:ext>
            </a:extLst>
          </p:cNvPr>
          <p:cNvSpPr txBox="1"/>
          <p:nvPr/>
        </p:nvSpPr>
        <p:spPr>
          <a:xfrm>
            <a:off x="1295129" y="577586"/>
            <a:ext cx="1422184" cy="646331"/>
          </a:xfrm>
          <a:prstGeom prst="rect">
            <a:avLst/>
          </a:prstGeom>
          <a:noFill/>
        </p:spPr>
        <p:txBody>
          <a:bodyPr wrap="none" rtlCol="0">
            <a:spAutoFit/>
          </a:bodyPr>
          <a:lstStyle/>
          <a:p>
            <a:r>
              <a:rPr lang="en-US" sz="3600" b="1" dirty="0">
                <a:solidFill>
                  <a:schemeClr val="bg1"/>
                </a:solidFill>
                <a:latin typeface="Athelas" panose="02000503000000020003" pitchFamily="2" charset="77"/>
                <a:cs typeface="Times New Roman" panose="02020603050405020304" pitchFamily="18" charset="0"/>
              </a:rPr>
              <a:t>Safety</a:t>
            </a:r>
          </a:p>
        </p:txBody>
      </p:sp>
      <p:sp>
        <p:nvSpPr>
          <p:cNvPr id="16" name="TextBox 15">
            <a:extLst>
              <a:ext uri="{FF2B5EF4-FFF2-40B4-BE49-F238E27FC236}">
                <a16:creationId xmlns:a16="http://schemas.microsoft.com/office/drawing/2014/main" id="{52E0E2D2-6F69-BE42-B9D3-1022CF3957BC}"/>
              </a:ext>
            </a:extLst>
          </p:cNvPr>
          <p:cNvSpPr txBox="1"/>
          <p:nvPr/>
        </p:nvSpPr>
        <p:spPr>
          <a:xfrm>
            <a:off x="5218419" y="300586"/>
            <a:ext cx="1755160" cy="1200329"/>
          </a:xfrm>
          <a:prstGeom prst="rect">
            <a:avLst/>
          </a:prstGeom>
          <a:noFill/>
        </p:spPr>
        <p:txBody>
          <a:bodyPr wrap="none" rtlCol="0">
            <a:spAutoFit/>
          </a:bodyPr>
          <a:lstStyle/>
          <a:p>
            <a:pPr algn="ctr"/>
            <a:r>
              <a:rPr lang="en-US" sz="3600" b="1" dirty="0">
                <a:solidFill>
                  <a:schemeClr val="bg1"/>
                </a:solidFill>
                <a:latin typeface="Athelas" panose="02000503000000020003" pitchFamily="2" charset="77"/>
                <a:cs typeface="Times New Roman" panose="02020603050405020304" pitchFamily="18" charset="0"/>
              </a:rPr>
              <a:t>Current</a:t>
            </a:r>
          </a:p>
          <a:p>
            <a:pPr algn="ctr"/>
            <a:r>
              <a:rPr lang="en-US" sz="3600" b="1" dirty="0">
                <a:solidFill>
                  <a:schemeClr val="bg1"/>
                </a:solidFill>
                <a:latin typeface="Athelas" panose="02000503000000020003" pitchFamily="2" charset="77"/>
                <a:cs typeface="Times New Roman" panose="02020603050405020304" pitchFamily="18" charset="0"/>
              </a:rPr>
              <a:t>Events</a:t>
            </a:r>
          </a:p>
        </p:txBody>
      </p:sp>
      <p:sp>
        <p:nvSpPr>
          <p:cNvPr id="17" name="TextBox 16">
            <a:extLst>
              <a:ext uri="{FF2B5EF4-FFF2-40B4-BE49-F238E27FC236}">
                <a16:creationId xmlns:a16="http://schemas.microsoft.com/office/drawing/2014/main" id="{3D422BCD-D4D8-EF49-8610-4B18A303FD54}"/>
              </a:ext>
            </a:extLst>
          </p:cNvPr>
          <p:cNvSpPr txBox="1"/>
          <p:nvPr/>
        </p:nvSpPr>
        <p:spPr>
          <a:xfrm>
            <a:off x="8984552" y="577586"/>
            <a:ext cx="2402453" cy="646331"/>
          </a:xfrm>
          <a:prstGeom prst="rect">
            <a:avLst/>
          </a:prstGeom>
          <a:noFill/>
        </p:spPr>
        <p:txBody>
          <a:bodyPr wrap="none" rtlCol="0">
            <a:spAutoFit/>
          </a:bodyPr>
          <a:lstStyle/>
          <a:p>
            <a:r>
              <a:rPr lang="en-US" sz="3600" b="1" dirty="0">
                <a:solidFill>
                  <a:schemeClr val="bg1"/>
                </a:solidFill>
                <a:latin typeface="Athelas" panose="02000503000000020003" pitchFamily="2" charset="77"/>
                <a:cs typeface="Times New Roman" panose="02020603050405020304" pitchFamily="18" charset="0"/>
              </a:rPr>
              <a:t>Investment</a:t>
            </a:r>
          </a:p>
        </p:txBody>
      </p:sp>
      <p:pic>
        <p:nvPicPr>
          <p:cNvPr id="19" name="Picture 18" descr="Icon&#10;&#10;Description automatically generated">
            <a:extLst>
              <a:ext uri="{FF2B5EF4-FFF2-40B4-BE49-F238E27FC236}">
                <a16:creationId xmlns:a16="http://schemas.microsoft.com/office/drawing/2014/main" id="{96B3C88B-028C-8042-8A29-52C7923852A7}"/>
              </a:ext>
            </a:extLst>
          </p:cNvPr>
          <p:cNvPicPr>
            <a:picLocks noChangeAspect="1"/>
          </p:cNvPicPr>
          <p:nvPr/>
        </p:nvPicPr>
        <p:blipFill>
          <a:blip r:embed="rId8"/>
          <a:stretch>
            <a:fillRect/>
          </a:stretch>
        </p:blipFill>
        <p:spPr>
          <a:xfrm>
            <a:off x="378725" y="1801503"/>
            <a:ext cx="3254992" cy="3254992"/>
          </a:xfrm>
          <a:prstGeom prst="rect">
            <a:avLst/>
          </a:prstGeom>
        </p:spPr>
      </p:pic>
    </p:spTree>
    <p:extLst>
      <p:ext uri="{BB962C8B-B14F-4D97-AF65-F5344CB8AC3E}">
        <p14:creationId xmlns:p14="http://schemas.microsoft.com/office/powerpoint/2010/main" val="1130880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B5900F-C10F-B049-9ACA-FEEEE2323D25}"/>
              </a:ext>
            </a:extLst>
          </p:cNvPr>
          <p:cNvSpPr txBox="1"/>
          <p:nvPr/>
        </p:nvSpPr>
        <p:spPr>
          <a:xfrm>
            <a:off x="1392072" y="372870"/>
            <a:ext cx="1422184" cy="646331"/>
          </a:xfrm>
          <a:prstGeom prst="rect">
            <a:avLst/>
          </a:prstGeom>
          <a:noFill/>
        </p:spPr>
        <p:txBody>
          <a:bodyPr wrap="none" rtlCol="0">
            <a:spAutoFit/>
          </a:bodyPr>
          <a:lstStyle/>
          <a:p>
            <a:r>
              <a:rPr lang="en-US" sz="3600" b="1" dirty="0">
                <a:latin typeface="Athelas" panose="02000503000000020003" pitchFamily="2" charset="77"/>
                <a:cs typeface="Times New Roman" panose="02020603050405020304" pitchFamily="18" charset="0"/>
              </a:rPr>
              <a:t>Safety</a:t>
            </a:r>
          </a:p>
        </p:txBody>
      </p:sp>
      <p:pic>
        <p:nvPicPr>
          <p:cNvPr id="5" name="Picture 4" descr="Icon&#10;&#10;Description automatically generated">
            <a:extLst>
              <a:ext uri="{FF2B5EF4-FFF2-40B4-BE49-F238E27FC236}">
                <a16:creationId xmlns:a16="http://schemas.microsoft.com/office/drawing/2014/main" id="{CE907DB3-5BC0-AE47-BE89-CD704BDF3F80}"/>
              </a:ext>
            </a:extLst>
          </p:cNvPr>
          <p:cNvPicPr>
            <a:picLocks noChangeAspect="1"/>
          </p:cNvPicPr>
          <p:nvPr/>
        </p:nvPicPr>
        <p:blipFill>
          <a:blip r:embed="rId3"/>
          <a:stretch>
            <a:fillRect/>
          </a:stretch>
        </p:blipFill>
        <p:spPr>
          <a:xfrm>
            <a:off x="0" y="0"/>
            <a:ext cx="1392072" cy="1392072"/>
          </a:xfrm>
          <a:prstGeom prst="rect">
            <a:avLst/>
          </a:prstGeom>
        </p:spPr>
      </p:pic>
      <p:pic>
        <p:nvPicPr>
          <p:cNvPr id="8" name="Picture 7" descr="A picture containing indoor, sitting, small, bicycle&#10;&#10;Description automatically generated">
            <a:extLst>
              <a:ext uri="{FF2B5EF4-FFF2-40B4-BE49-F238E27FC236}">
                <a16:creationId xmlns:a16="http://schemas.microsoft.com/office/drawing/2014/main" id="{F1BEAF9A-1DB2-9842-8DDF-3AA818613D93}"/>
              </a:ext>
            </a:extLst>
          </p:cNvPr>
          <p:cNvPicPr>
            <a:picLocks noChangeAspect="1"/>
          </p:cNvPicPr>
          <p:nvPr/>
        </p:nvPicPr>
        <p:blipFill rotWithShape="1">
          <a:blip r:embed="rId4"/>
          <a:srcRect t="12420" b="20367"/>
          <a:stretch/>
        </p:blipFill>
        <p:spPr>
          <a:xfrm>
            <a:off x="0" y="1392071"/>
            <a:ext cx="12192000" cy="5465929"/>
          </a:xfrm>
          <a:prstGeom prst="rect">
            <a:avLst/>
          </a:prstGeom>
        </p:spPr>
      </p:pic>
      <p:sp>
        <p:nvSpPr>
          <p:cNvPr id="13" name="Rectangle 12">
            <a:extLst>
              <a:ext uri="{FF2B5EF4-FFF2-40B4-BE49-F238E27FC236}">
                <a16:creationId xmlns:a16="http://schemas.microsoft.com/office/drawing/2014/main" id="{66677CC3-7367-7649-A46C-154D9C16E256}"/>
              </a:ext>
            </a:extLst>
          </p:cNvPr>
          <p:cNvSpPr/>
          <p:nvPr/>
        </p:nvSpPr>
        <p:spPr>
          <a:xfrm>
            <a:off x="0" y="1392071"/>
            <a:ext cx="12192000" cy="5465929"/>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296BC5-FD3C-BD42-B16D-40BA5F6DA68B}"/>
              </a:ext>
            </a:extLst>
          </p:cNvPr>
          <p:cNvSpPr txBox="1"/>
          <p:nvPr/>
        </p:nvSpPr>
        <p:spPr>
          <a:xfrm>
            <a:off x="5379297" y="3801869"/>
            <a:ext cx="1433406" cy="646331"/>
          </a:xfrm>
          <a:prstGeom prst="rect">
            <a:avLst/>
          </a:prstGeom>
          <a:noFill/>
        </p:spPr>
        <p:txBody>
          <a:bodyPr wrap="none" rtlCol="0">
            <a:spAutoFit/>
          </a:bodyPr>
          <a:lstStyle/>
          <a:p>
            <a:pPr algn="ctr"/>
            <a:r>
              <a:rPr lang="en-US" sz="3600" b="1" dirty="0">
                <a:solidFill>
                  <a:schemeClr val="bg1"/>
                </a:solidFill>
                <a:latin typeface="Athelas" panose="02000503000000020003" pitchFamily="2" charset="77"/>
                <a:cs typeface="Times New Roman" panose="02020603050405020304" pitchFamily="18" charset="0"/>
              </a:rPr>
              <a:t>Crime</a:t>
            </a:r>
          </a:p>
        </p:txBody>
      </p:sp>
    </p:spTree>
    <p:extLst>
      <p:ext uri="{BB962C8B-B14F-4D97-AF65-F5344CB8AC3E}">
        <p14:creationId xmlns:p14="http://schemas.microsoft.com/office/powerpoint/2010/main" val="1200939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street&#10;&#10;Description automatically generated">
            <a:extLst>
              <a:ext uri="{FF2B5EF4-FFF2-40B4-BE49-F238E27FC236}">
                <a16:creationId xmlns:a16="http://schemas.microsoft.com/office/drawing/2014/main" id="{1733FE6B-A439-F34D-B4CB-0794957F7956}"/>
              </a:ext>
            </a:extLst>
          </p:cNvPr>
          <p:cNvPicPr>
            <a:picLocks noChangeAspect="1"/>
          </p:cNvPicPr>
          <p:nvPr/>
        </p:nvPicPr>
        <p:blipFill rotWithShape="1">
          <a:blip r:embed="rId3"/>
          <a:srcRect l="18848" t="14202" r="31153" b="18587"/>
          <a:stretch/>
        </p:blipFill>
        <p:spPr>
          <a:xfrm>
            <a:off x="1" y="1392071"/>
            <a:ext cx="6096000" cy="5465929"/>
          </a:xfrm>
          <a:prstGeom prst="rect">
            <a:avLst/>
          </a:prstGeom>
        </p:spPr>
      </p:pic>
      <p:sp>
        <p:nvSpPr>
          <p:cNvPr id="4" name="TextBox 3">
            <a:extLst>
              <a:ext uri="{FF2B5EF4-FFF2-40B4-BE49-F238E27FC236}">
                <a16:creationId xmlns:a16="http://schemas.microsoft.com/office/drawing/2014/main" id="{38B5900F-C10F-B049-9ACA-FEEEE2323D25}"/>
              </a:ext>
            </a:extLst>
          </p:cNvPr>
          <p:cNvSpPr txBox="1"/>
          <p:nvPr/>
        </p:nvSpPr>
        <p:spPr>
          <a:xfrm>
            <a:off x="1392072" y="372870"/>
            <a:ext cx="2732992" cy="646331"/>
          </a:xfrm>
          <a:prstGeom prst="rect">
            <a:avLst/>
          </a:prstGeom>
          <a:noFill/>
        </p:spPr>
        <p:txBody>
          <a:bodyPr wrap="none" rtlCol="0">
            <a:spAutoFit/>
          </a:bodyPr>
          <a:lstStyle/>
          <a:p>
            <a:r>
              <a:rPr lang="en-US" sz="3600" b="1" dirty="0">
                <a:latin typeface="Athelas" panose="02000503000000020003" pitchFamily="2" charset="77"/>
                <a:cs typeface="Times New Roman" panose="02020603050405020304" pitchFamily="18" charset="0"/>
              </a:rPr>
              <a:t>Coronavirus</a:t>
            </a:r>
          </a:p>
        </p:txBody>
      </p:sp>
      <p:pic>
        <p:nvPicPr>
          <p:cNvPr id="6" name="Picture 5" descr="Icon&#10;&#10;Description automatically generated">
            <a:extLst>
              <a:ext uri="{FF2B5EF4-FFF2-40B4-BE49-F238E27FC236}">
                <a16:creationId xmlns:a16="http://schemas.microsoft.com/office/drawing/2014/main" id="{D77773C0-4D25-E845-82D4-02E4FF15AD23}"/>
              </a:ext>
            </a:extLst>
          </p:cNvPr>
          <p:cNvPicPr>
            <a:picLocks noChangeAspect="1"/>
          </p:cNvPicPr>
          <p:nvPr/>
        </p:nvPicPr>
        <p:blipFill>
          <a:blip r:embed="rId4"/>
          <a:stretch>
            <a:fillRect/>
          </a:stretch>
        </p:blipFill>
        <p:spPr>
          <a:xfrm>
            <a:off x="0" y="-1"/>
            <a:ext cx="1392072" cy="1392072"/>
          </a:xfrm>
          <a:prstGeom prst="rect">
            <a:avLst/>
          </a:prstGeom>
        </p:spPr>
      </p:pic>
      <p:pic>
        <p:nvPicPr>
          <p:cNvPr id="10" name="Picture 9" descr="A dog sitting in a box&#10;&#10;Description automatically generated">
            <a:extLst>
              <a:ext uri="{FF2B5EF4-FFF2-40B4-BE49-F238E27FC236}">
                <a16:creationId xmlns:a16="http://schemas.microsoft.com/office/drawing/2014/main" id="{982D8A1A-1224-3645-B945-E5016C750986}"/>
              </a:ext>
            </a:extLst>
          </p:cNvPr>
          <p:cNvPicPr>
            <a:picLocks noChangeAspect="1"/>
          </p:cNvPicPr>
          <p:nvPr/>
        </p:nvPicPr>
        <p:blipFill rotWithShape="1">
          <a:blip r:embed="rId5"/>
          <a:srcRect l="47222" t="12586" r="2778" b="19914"/>
          <a:stretch/>
        </p:blipFill>
        <p:spPr>
          <a:xfrm>
            <a:off x="6096000" y="1392070"/>
            <a:ext cx="6096000" cy="5465929"/>
          </a:xfrm>
          <a:prstGeom prst="rect">
            <a:avLst/>
          </a:prstGeom>
        </p:spPr>
      </p:pic>
      <p:sp>
        <p:nvSpPr>
          <p:cNvPr id="7" name="Rectangle 6">
            <a:extLst>
              <a:ext uri="{FF2B5EF4-FFF2-40B4-BE49-F238E27FC236}">
                <a16:creationId xmlns:a16="http://schemas.microsoft.com/office/drawing/2014/main" id="{96AB2A47-315E-F341-8AB5-761D84E7D732}"/>
              </a:ext>
            </a:extLst>
          </p:cNvPr>
          <p:cNvSpPr/>
          <p:nvPr/>
        </p:nvSpPr>
        <p:spPr>
          <a:xfrm>
            <a:off x="0" y="1392071"/>
            <a:ext cx="12192000" cy="5465929"/>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89FE6D0-9229-874C-821C-0D6C1A169F43}"/>
              </a:ext>
            </a:extLst>
          </p:cNvPr>
          <p:cNvSpPr txBox="1"/>
          <p:nvPr/>
        </p:nvSpPr>
        <p:spPr>
          <a:xfrm>
            <a:off x="2037147" y="3524869"/>
            <a:ext cx="2021707" cy="1200329"/>
          </a:xfrm>
          <a:prstGeom prst="rect">
            <a:avLst/>
          </a:prstGeom>
          <a:noFill/>
        </p:spPr>
        <p:txBody>
          <a:bodyPr wrap="none" rtlCol="0">
            <a:spAutoFit/>
          </a:bodyPr>
          <a:lstStyle/>
          <a:p>
            <a:pPr algn="ctr"/>
            <a:r>
              <a:rPr lang="en-US" sz="3600" b="1" dirty="0">
                <a:solidFill>
                  <a:schemeClr val="bg1"/>
                </a:solidFill>
                <a:latin typeface="Athelas" panose="02000503000000020003" pitchFamily="2" charset="77"/>
                <a:cs typeface="Times New Roman" panose="02020603050405020304" pitchFamily="18" charset="0"/>
              </a:rPr>
              <a:t>Infection</a:t>
            </a:r>
          </a:p>
          <a:p>
            <a:pPr algn="ctr"/>
            <a:r>
              <a:rPr lang="en-US" sz="3600" b="1" dirty="0">
                <a:solidFill>
                  <a:schemeClr val="bg1"/>
                </a:solidFill>
                <a:latin typeface="Athelas" panose="02000503000000020003" pitchFamily="2" charset="77"/>
                <a:cs typeface="Times New Roman" panose="02020603050405020304" pitchFamily="18" charset="0"/>
              </a:rPr>
              <a:t>Rates</a:t>
            </a:r>
          </a:p>
        </p:txBody>
      </p:sp>
      <p:sp>
        <p:nvSpPr>
          <p:cNvPr id="12" name="TextBox 11">
            <a:extLst>
              <a:ext uri="{FF2B5EF4-FFF2-40B4-BE49-F238E27FC236}">
                <a16:creationId xmlns:a16="http://schemas.microsoft.com/office/drawing/2014/main" id="{18D325EF-C94D-AA47-BE3F-E9DC31088DC6}"/>
              </a:ext>
            </a:extLst>
          </p:cNvPr>
          <p:cNvSpPr txBox="1"/>
          <p:nvPr/>
        </p:nvSpPr>
        <p:spPr>
          <a:xfrm>
            <a:off x="8326020" y="3524869"/>
            <a:ext cx="1635961" cy="1200329"/>
          </a:xfrm>
          <a:prstGeom prst="rect">
            <a:avLst/>
          </a:prstGeom>
          <a:noFill/>
        </p:spPr>
        <p:txBody>
          <a:bodyPr wrap="none" rtlCol="0">
            <a:spAutoFit/>
          </a:bodyPr>
          <a:lstStyle/>
          <a:p>
            <a:pPr algn="ctr"/>
            <a:r>
              <a:rPr lang="en-US" sz="3600" b="1" dirty="0">
                <a:solidFill>
                  <a:schemeClr val="bg1"/>
                </a:solidFill>
                <a:latin typeface="Athelas" panose="02000503000000020003" pitchFamily="2" charset="77"/>
                <a:cs typeface="Times New Roman" panose="02020603050405020304" pitchFamily="18" charset="0"/>
              </a:rPr>
              <a:t>Market</a:t>
            </a:r>
          </a:p>
          <a:p>
            <a:pPr algn="ctr"/>
            <a:r>
              <a:rPr lang="en-US" sz="3600" b="1" dirty="0">
                <a:solidFill>
                  <a:schemeClr val="bg1"/>
                </a:solidFill>
                <a:latin typeface="Athelas" panose="02000503000000020003" pitchFamily="2" charset="77"/>
                <a:cs typeface="Times New Roman" panose="02020603050405020304" pitchFamily="18" charset="0"/>
              </a:rPr>
              <a:t>Impact</a:t>
            </a:r>
          </a:p>
        </p:txBody>
      </p:sp>
    </p:spTree>
    <p:extLst>
      <p:ext uri="{BB962C8B-B14F-4D97-AF65-F5344CB8AC3E}">
        <p14:creationId xmlns:p14="http://schemas.microsoft.com/office/powerpoint/2010/main" val="239735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the side of a building&#10;&#10;Description automatically generated">
            <a:extLst>
              <a:ext uri="{FF2B5EF4-FFF2-40B4-BE49-F238E27FC236}">
                <a16:creationId xmlns:a16="http://schemas.microsoft.com/office/drawing/2014/main" id="{62DC2B4A-84AE-7649-A27E-6713550C99A4}"/>
              </a:ext>
            </a:extLst>
          </p:cNvPr>
          <p:cNvPicPr>
            <a:picLocks noChangeAspect="1"/>
          </p:cNvPicPr>
          <p:nvPr/>
        </p:nvPicPr>
        <p:blipFill rotWithShape="1">
          <a:blip r:embed="rId3"/>
          <a:srcRect l="28750" t="12539" r="21250" b="20214"/>
          <a:stretch/>
        </p:blipFill>
        <p:spPr>
          <a:xfrm>
            <a:off x="0" y="1392070"/>
            <a:ext cx="6096000" cy="5465929"/>
          </a:xfrm>
          <a:prstGeom prst="rect">
            <a:avLst/>
          </a:prstGeom>
        </p:spPr>
      </p:pic>
      <p:sp>
        <p:nvSpPr>
          <p:cNvPr id="4" name="TextBox 3">
            <a:extLst>
              <a:ext uri="{FF2B5EF4-FFF2-40B4-BE49-F238E27FC236}">
                <a16:creationId xmlns:a16="http://schemas.microsoft.com/office/drawing/2014/main" id="{38B5900F-C10F-B049-9ACA-FEEEE2323D25}"/>
              </a:ext>
            </a:extLst>
          </p:cNvPr>
          <p:cNvSpPr txBox="1"/>
          <p:nvPr/>
        </p:nvSpPr>
        <p:spPr>
          <a:xfrm>
            <a:off x="1392072" y="372870"/>
            <a:ext cx="2402453" cy="646331"/>
          </a:xfrm>
          <a:prstGeom prst="rect">
            <a:avLst/>
          </a:prstGeom>
          <a:noFill/>
        </p:spPr>
        <p:txBody>
          <a:bodyPr wrap="none" rtlCol="0">
            <a:spAutoFit/>
          </a:bodyPr>
          <a:lstStyle/>
          <a:p>
            <a:r>
              <a:rPr lang="en-US" sz="3600" b="1" dirty="0">
                <a:latin typeface="Athelas" panose="02000503000000020003" pitchFamily="2" charset="77"/>
                <a:cs typeface="Times New Roman" panose="02020603050405020304" pitchFamily="18" charset="0"/>
              </a:rPr>
              <a:t>Investment</a:t>
            </a:r>
          </a:p>
        </p:txBody>
      </p:sp>
      <p:pic>
        <p:nvPicPr>
          <p:cNvPr id="6" name="Picture 5" descr="Icon&#10;&#10;Description automatically generated">
            <a:extLst>
              <a:ext uri="{FF2B5EF4-FFF2-40B4-BE49-F238E27FC236}">
                <a16:creationId xmlns:a16="http://schemas.microsoft.com/office/drawing/2014/main" id="{3CC8DA5D-B7DC-0B4D-BE1B-4357710B0A60}"/>
              </a:ext>
            </a:extLst>
          </p:cNvPr>
          <p:cNvPicPr>
            <a:picLocks noChangeAspect="1"/>
          </p:cNvPicPr>
          <p:nvPr/>
        </p:nvPicPr>
        <p:blipFill>
          <a:blip r:embed="rId4"/>
          <a:stretch>
            <a:fillRect/>
          </a:stretch>
        </p:blipFill>
        <p:spPr>
          <a:xfrm>
            <a:off x="0" y="0"/>
            <a:ext cx="1392072" cy="1392072"/>
          </a:xfrm>
          <a:prstGeom prst="rect">
            <a:avLst/>
          </a:prstGeom>
        </p:spPr>
      </p:pic>
      <p:pic>
        <p:nvPicPr>
          <p:cNvPr id="8" name="Picture 7" descr="A picture containing plane, flying, airplane, pair&#10;&#10;Description automatically generated">
            <a:extLst>
              <a:ext uri="{FF2B5EF4-FFF2-40B4-BE49-F238E27FC236}">
                <a16:creationId xmlns:a16="http://schemas.microsoft.com/office/drawing/2014/main" id="{160AECBC-D4D9-AA42-AD42-DED6CC2FAC16}"/>
              </a:ext>
            </a:extLst>
          </p:cNvPr>
          <p:cNvPicPr>
            <a:picLocks noChangeAspect="1"/>
          </p:cNvPicPr>
          <p:nvPr/>
        </p:nvPicPr>
        <p:blipFill rotWithShape="1">
          <a:blip r:embed="rId5"/>
          <a:srcRect l="21309" t="14427" r="28691" b="28925"/>
          <a:stretch/>
        </p:blipFill>
        <p:spPr>
          <a:xfrm>
            <a:off x="6096000" y="1392070"/>
            <a:ext cx="6095998" cy="5465930"/>
          </a:xfrm>
          <a:prstGeom prst="rect">
            <a:avLst/>
          </a:prstGeom>
        </p:spPr>
      </p:pic>
      <p:sp>
        <p:nvSpPr>
          <p:cNvPr id="7" name="Rectangle 6">
            <a:extLst>
              <a:ext uri="{FF2B5EF4-FFF2-40B4-BE49-F238E27FC236}">
                <a16:creationId xmlns:a16="http://schemas.microsoft.com/office/drawing/2014/main" id="{E878DC6C-43CC-984D-ACE9-77FB0F965B9A}"/>
              </a:ext>
            </a:extLst>
          </p:cNvPr>
          <p:cNvSpPr/>
          <p:nvPr/>
        </p:nvSpPr>
        <p:spPr>
          <a:xfrm>
            <a:off x="0" y="1392071"/>
            <a:ext cx="12192000" cy="5465929"/>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237530-DEFA-C646-9AFE-ED56C147F180}"/>
              </a:ext>
            </a:extLst>
          </p:cNvPr>
          <p:cNvSpPr txBox="1"/>
          <p:nvPr/>
        </p:nvSpPr>
        <p:spPr>
          <a:xfrm>
            <a:off x="2301513" y="3801868"/>
            <a:ext cx="1492974" cy="646331"/>
          </a:xfrm>
          <a:prstGeom prst="rect">
            <a:avLst/>
          </a:prstGeom>
          <a:noFill/>
        </p:spPr>
        <p:txBody>
          <a:bodyPr wrap="none" rtlCol="0">
            <a:spAutoFit/>
          </a:bodyPr>
          <a:lstStyle/>
          <a:p>
            <a:pPr algn="ctr"/>
            <a:r>
              <a:rPr lang="en-US" sz="3600" b="1" dirty="0">
                <a:solidFill>
                  <a:schemeClr val="bg1"/>
                </a:solidFill>
                <a:latin typeface="Athelas" panose="02000503000000020003" pitchFamily="2" charset="77"/>
                <a:cs typeface="Times New Roman" panose="02020603050405020304" pitchFamily="18" charset="0"/>
              </a:rPr>
              <a:t>Rental</a:t>
            </a:r>
          </a:p>
        </p:txBody>
      </p:sp>
      <p:sp>
        <p:nvSpPr>
          <p:cNvPr id="10" name="TextBox 9">
            <a:extLst>
              <a:ext uri="{FF2B5EF4-FFF2-40B4-BE49-F238E27FC236}">
                <a16:creationId xmlns:a16="http://schemas.microsoft.com/office/drawing/2014/main" id="{E5DB4120-278F-FE4C-9C97-B6B97F38B31B}"/>
              </a:ext>
            </a:extLst>
          </p:cNvPr>
          <p:cNvSpPr txBox="1"/>
          <p:nvPr/>
        </p:nvSpPr>
        <p:spPr>
          <a:xfrm>
            <a:off x="8352981" y="3801868"/>
            <a:ext cx="1582036" cy="646331"/>
          </a:xfrm>
          <a:prstGeom prst="rect">
            <a:avLst/>
          </a:prstGeom>
          <a:noFill/>
        </p:spPr>
        <p:txBody>
          <a:bodyPr wrap="none" rtlCol="0">
            <a:spAutoFit/>
          </a:bodyPr>
          <a:lstStyle/>
          <a:p>
            <a:pPr algn="ctr"/>
            <a:r>
              <a:rPr lang="en-US" sz="3600" b="1" dirty="0">
                <a:solidFill>
                  <a:schemeClr val="bg1"/>
                </a:solidFill>
                <a:latin typeface="Athelas" panose="02000503000000020003" pitchFamily="2" charset="77"/>
                <a:cs typeface="Times New Roman" panose="02020603050405020304" pitchFamily="18" charset="0"/>
              </a:rPr>
              <a:t>Live-In</a:t>
            </a:r>
          </a:p>
        </p:txBody>
      </p:sp>
    </p:spTree>
    <p:extLst>
      <p:ext uri="{BB962C8B-B14F-4D97-AF65-F5344CB8AC3E}">
        <p14:creationId xmlns:p14="http://schemas.microsoft.com/office/powerpoint/2010/main" val="156350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torcycle, outdoor, dark, sitting&#10;&#10;Description automatically generated">
            <a:extLst>
              <a:ext uri="{FF2B5EF4-FFF2-40B4-BE49-F238E27FC236}">
                <a16:creationId xmlns:a16="http://schemas.microsoft.com/office/drawing/2014/main" id="{F98889BA-AB87-F34C-9E68-8DF3FDB1F8C4}"/>
              </a:ext>
            </a:extLst>
          </p:cNvPr>
          <p:cNvPicPr>
            <a:picLocks noChangeAspect="1"/>
          </p:cNvPicPr>
          <p:nvPr/>
        </p:nvPicPr>
        <p:blipFill>
          <a:blip r:embed="rId3"/>
          <a:stretch>
            <a:fillRect/>
          </a:stretch>
        </p:blipFill>
        <p:spPr>
          <a:xfrm>
            <a:off x="6705600" y="0"/>
            <a:ext cx="5486400" cy="6858000"/>
          </a:xfrm>
          <a:prstGeom prst="rect">
            <a:avLst/>
          </a:prstGeom>
        </p:spPr>
      </p:pic>
      <p:sp>
        <p:nvSpPr>
          <p:cNvPr id="4" name="TextBox 3">
            <a:extLst>
              <a:ext uri="{FF2B5EF4-FFF2-40B4-BE49-F238E27FC236}">
                <a16:creationId xmlns:a16="http://schemas.microsoft.com/office/drawing/2014/main" id="{0DDDF60D-634B-FC41-95C9-C75E81B60265}"/>
              </a:ext>
            </a:extLst>
          </p:cNvPr>
          <p:cNvSpPr txBox="1"/>
          <p:nvPr/>
        </p:nvSpPr>
        <p:spPr>
          <a:xfrm>
            <a:off x="2075046" y="3167390"/>
            <a:ext cx="2555508" cy="523220"/>
          </a:xfrm>
          <a:prstGeom prst="rect">
            <a:avLst/>
          </a:prstGeom>
          <a:noFill/>
        </p:spPr>
        <p:txBody>
          <a:bodyPr wrap="none" rtlCol="0">
            <a:spAutoFit/>
          </a:bodyPr>
          <a:lstStyle/>
          <a:p>
            <a:r>
              <a:rPr lang="en-US" sz="2800" b="1" dirty="0">
                <a:latin typeface="Athelas" panose="02000503000000020003" pitchFamily="2" charset="77"/>
                <a:cs typeface="Times New Roman" panose="02020603050405020304" pitchFamily="18" charset="0"/>
              </a:rPr>
              <a:t>Looking Ahead</a:t>
            </a:r>
          </a:p>
        </p:txBody>
      </p:sp>
    </p:spTree>
    <p:extLst>
      <p:ext uri="{BB962C8B-B14F-4D97-AF65-F5344CB8AC3E}">
        <p14:creationId xmlns:p14="http://schemas.microsoft.com/office/powerpoint/2010/main" val="378439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ridge over a body of water&#10;&#10;Description automatically generated">
            <a:extLst>
              <a:ext uri="{FF2B5EF4-FFF2-40B4-BE49-F238E27FC236}">
                <a16:creationId xmlns:a16="http://schemas.microsoft.com/office/drawing/2014/main" id="{FCA9343E-275C-D846-9D50-E7C4C31CE6B7}"/>
              </a:ext>
            </a:extLst>
          </p:cNvPr>
          <p:cNvPicPr>
            <a:picLocks noChangeAspect="1"/>
          </p:cNvPicPr>
          <p:nvPr/>
        </p:nvPicPr>
        <p:blipFill rotWithShape="1">
          <a:blip r:embed="rId3"/>
          <a:srcRect b="16438"/>
          <a:stretch/>
        </p:blipFill>
        <p:spPr>
          <a:xfrm>
            <a:off x="1365414" y="1127343"/>
            <a:ext cx="10287890" cy="5730657"/>
          </a:xfrm>
          <a:prstGeom prst="rect">
            <a:avLst/>
          </a:prstGeom>
        </p:spPr>
      </p:pic>
      <p:pic>
        <p:nvPicPr>
          <p:cNvPr id="5" name="Picture 4" descr="A picture containing sitting, dark, light, star&#10;&#10;Description automatically generated">
            <a:extLst>
              <a:ext uri="{FF2B5EF4-FFF2-40B4-BE49-F238E27FC236}">
                <a16:creationId xmlns:a16="http://schemas.microsoft.com/office/drawing/2014/main" id="{22256BE8-AAB7-8946-B57B-65F7CDD63A5E}"/>
              </a:ext>
            </a:extLst>
          </p:cNvPr>
          <p:cNvPicPr>
            <a:picLocks noChangeAspect="1"/>
          </p:cNvPicPr>
          <p:nvPr/>
        </p:nvPicPr>
        <p:blipFill>
          <a:blip r:embed="rId4"/>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1CAB1568-87AD-BE4E-AA1A-B337F2B99551}"/>
              </a:ext>
            </a:extLst>
          </p:cNvPr>
          <p:cNvSpPr/>
          <p:nvPr/>
        </p:nvSpPr>
        <p:spPr>
          <a:xfrm>
            <a:off x="1365414" y="1127343"/>
            <a:ext cx="10287891" cy="5730657"/>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Icon&#10;&#10;Description automatically generated">
            <a:extLst>
              <a:ext uri="{FF2B5EF4-FFF2-40B4-BE49-F238E27FC236}">
                <a16:creationId xmlns:a16="http://schemas.microsoft.com/office/drawing/2014/main" id="{95DAD42D-7248-1B4D-92F5-F28AA94D5552}"/>
              </a:ext>
            </a:extLst>
          </p:cNvPr>
          <p:cNvPicPr>
            <a:picLocks noChangeAspect="1"/>
          </p:cNvPicPr>
          <p:nvPr/>
        </p:nvPicPr>
        <p:blipFill>
          <a:blip r:embed="rId5"/>
          <a:stretch>
            <a:fillRect/>
          </a:stretch>
        </p:blipFill>
        <p:spPr>
          <a:xfrm>
            <a:off x="7314232" y="1677466"/>
            <a:ext cx="1742086" cy="1890801"/>
          </a:xfrm>
          <a:prstGeom prst="rect">
            <a:avLst/>
          </a:prstGeom>
        </p:spPr>
      </p:pic>
      <p:pic>
        <p:nvPicPr>
          <p:cNvPr id="22" name="Picture 21" descr="Icon&#10;&#10;Description automatically generated">
            <a:extLst>
              <a:ext uri="{FF2B5EF4-FFF2-40B4-BE49-F238E27FC236}">
                <a16:creationId xmlns:a16="http://schemas.microsoft.com/office/drawing/2014/main" id="{5D60D347-0F1F-7342-9264-8A7409B6D6F3}"/>
              </a:ext>
            </a:extLst>
          </p:cNvPr>
          <p:cNvPicPr>
            <a:picLocks noChangeAspect="1"/>
          </p:cNvPicPr>
          <p:nvPr/>
        </p:nvPicPr>
        <p:blipFill>
          <a:blip r:embed="rId6"/>
          <a:stretch>
            <a:fillRect/>
          </a:stretch>
        </p:blipFill>
        <p:spPr>
          <a:xfrm>
            <a:off x="3381669" y="1708443"/>
            <a:ext cx="1916308" cy="1895922"/>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A37BE9AF-FF0C-4840-9AA7-548F1EFDACA7}"/>
              </a:ext>
            </a:extLst>
          </p:cNvPr>
          <p:cNvPicPr>
            <a:picLocks noChangeAspect="1"/>
          </p:cNvPicPr>
          <p:nvPr/>
        </p:nvPicPr>
        <p:blipFill>
          <a:blip r:embed="rId7"/>
          <a:stretch>
            <a:fillRect/>
          </a:stretch>
        </p:blipFill>
        <p:spPr>
          <a:xfrm>
            <a:off x="3958747" y="3728291"/>
            <a:ext cx="4299558" cy="1233786"/>
          </a:xfrm>
          <a:prstGeom prst="rect">
            <a:avLst/>
          </a:prstGeom>
        </p:spPr>
      </p:pic>
    </p:spTree>
    <p:extLst>
      <p:ext uri="{BB962C8B-B14F-4D97-AF65-F5344CB8AC3E}">
        <p14:creationId xmlns:p14="http://schemas.microsoft.com/office/powerpoint/2010/main" val="87884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323</Words>
  <Application>Microsoft Macintosh PowerPoint</Application>
  <PresentationFormat>Widescreen</PresentationFormat>
  <Paragraphs>43</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Athelas</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Kong</dc:creator>
  <cp:lastModifiedBy>Albert Kong</cp:lastModifiedBy>
  <cp:revision>16</cp:revision>
  <dcterms:created xsi:type="dcterms:W3CDTF">2020-11-07T02:44:51Z</dcterms:created>
  <dcterms:modified xsi:type="dcterms:W3CDTF">2020-11-07T17:34:54Z</dcterms:modified>
</cp:coreProperties>
</file>